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95" r:id="rId1"/>
  </p:sldMasterIdLst>
  <p:notesMasterIdLst>
    <p:notesMasterId r:id="rId11"/>
  </p:notesMasterIdLst>
  <p:sldIdLst>
    <p:sldId id="256" r:id="rId2"/>
    <p:sldId id="262" r:id="rId3"/>
    <p:sldId id="263" r:id="rId4"/>
    <p:sldId id="264" r:id="rId5"/>
    <p:sldId id="265" r:id="rId6"/>
    <p:sldId id="266" r:id="rId7"/>
    <p:sldId id="267" r:id="rId8"/>
    <p:sldId id="268" r:id="rId9"/>
    <p:sldId id="269"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00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5" d="100"/>
          <a:sy n="55" d="100"/>
        </p:scale>
        <p:origin x="-160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16540A-BC5D-3449-8D66-4365754C2F86}" type="datetimeFigureOut">
              <a:rPr lang="en-US" smtClean="0"/>
              <a:pPr/>
              <a:t>2/26/13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0AF326-CEC7-7147-8E62-E17E8EF17458}" type="slidenum">
              <a:rPr lang="en-US" smtClean="0"/>
              <a:pPr/>
              <a:t>‹#›</a:t>
            </a:fld>
            <a:endParaRPr lang="en-US" dirty="0"/>
          </a:p>
        </p:txBody>
      </p:sp>
    </p:spTree>
    <p:extLst>
      <p:ext uri="{BB962C8B-B14F-4D97-AF65-F5344CB8AC3E}">
        <p14:creationId xmlns:p14="http://schemas.microsoft.com/office/powerpoint/2010/main" val="408435219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0AF326-CEC7-7147-8E62-E17E8EF17458}"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38B62660-D687-8E40-B1CC-03E6BDB47713}" type="datetimeFigureOut">
              <a:rPr lang="en-US" smtClean="0"/>
              <a:pPr/>
              <a:t>2/26/13</a:t>
            </a:fld>
            <a:endParaRPr lang="en-US" dirty="0"/>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dirty="0"/>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pPr algn="r" eaLnBrk="1" latinLnBrk="0" hangingPunct="1"/>
            <a:fld id="{8C592886-E571-45D5-8B56-343DC94F8FA6}" type="slidenum">
              <a:rPr kumimoji="0" lang="en-US" smtClean="0"/>
              <a:pPr algn="r" eaLnBrk="1" latinLnBrk="0" hangingPunct="1"/>
              <a:t>‹#›</a:t>
            </a:fld>
            <a:endParaRPr kumimoji="0" lang="en-US" dirty="0">
              <a:solidFill>
                <a:schemeClr val="tx2">
                  <a:shade val="90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38B62660-D687-8E40-B1CC-03E6BDB47713}" type="datetimeFigureOut">
              <a:rPr lang="en-US" smtClean="0"/>
              <a:pPr/>
              <a:t>2/26/13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FA2426-5B7D-0748-8203-25D09CB28933}" type="slidenum">
              <a:rPr lang="en-US" smtClean="0"/>
              <a:pPr/>
              <a:t>‹#›</a:t>
            </a:fld>
            <a:endParaRPr lang="en-US"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38B62660-D687-8E40-B1CC-03E6BDB47713}" type="datetimeFigureOut">
              <a:rPr lang="en-US" smtClean="0"/>
              <a:pPr/>
              <a:t>2/26/13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FA2426-5B7D-0748-8203-25D09CB28933}" type="slidenum">
              <a:rPr lang="en-US" smtClean="0"/>
              <a:pPr/>
              <a:t>‹#›</a:t>
            </a:fld>
            <a:endParaRPr lang="en-US" dirty="0"/>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38B62660-D687-8E40-B1CC-03E6BDB47713}" type="datetimeFigureOut">
              <a:rPr lang="en-US" smtClean="0"/>
              <a:pPr/>
              <a:t>2/26/13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1FA2426-5B7D-0748-8203-25D09CB28933}"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B62660-D687-8E40-B1CC-03E6BDB47713}" type="datetimeFigureOut">
              <a:rPr lang="en-US" smtClean="0"/>
              <a:pPr/>
              <a:t>2/26/13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1FA2426-5B7D-0748-8203-25D09CB28933}"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14398" y="2866030"/>
            <a:ext cx="3563938"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62660-D687-8E40-B1CC-03E6BDB47713}" type="datetimeFigureOut">
              <a:rPr lang="en-US" smtClean="0"/>
              <a:pPr/>
              <a:t>2/26/13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FA2426-5B7D-0748-8203-25D09CB28933}"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62660-D687-8E40-B1CC-03E6BDB47713}" type="datetimeFigureOut">
              <a:rPr lang="en-US" smtClean="0"/>
              <a:pPr/>
              <a:t>2/26/13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FA2426-5B7D-0748-8203-25D09CB28933}" type="slidenum">
              <a:rPr lang="en-US" smtClean="0"/>
              <a:pPr/>
              <a:t>‹#›</a:t>
            </a:fld>
            <a:endParaRPr lang="en-US" dirty="0"/>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dirty="0" smtClean="0"/>
              <a:t>Click icon to add picture</a:t>
            </a:r>
            <a:endParaRP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dirty="0" smtClean="0"/>
              <a:t>Click icon to add picture</a:t>
            </a:r>
            <a:endParaRPr dirty="0"/>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dirty="0" smtClean="0"/>
              <a:t>Click icon to add picture</a:t>
            </a:r>
            <a:endParaRPr dirty="0"/>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62660-D687-8E40-B1CC-03E6BDB47713}" type="datetimeFigureOut">
              <a:rPr lang="en-US" smtClean="0"/>
              <a:pPr/>
              <a:t>2/26/13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FA2426-5B7D-0748-8203-25D09CB28933}"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62660-D687-8E40-B1CC-03E6BDB47713}" type="datetimeFigureOut">
              <a:rPr lang="en-US" smtClean="0"/>
              <a:pPr/>
              <a:t>2/26/13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FA2426-5B7D-0748-8203-25D09CB28933}" type="slidenum">
              <a:rPr lang="en-US" smtClean="0"/>
              <a:pPr/>
              <a:t>‹#›</a:t>
            </a:fld>
            <a:endParaRPr lang="en-US" dirty="0"/>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dirty="0" smtClean="0"/>
              <a:t>Click icon to add picture</a:t>
            </a:r>
            <a:endParaRP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dirty="0" smtClean="0"/>
              <a:t>Click icon to add picture</a:t>
            </a:r>
            <a:endParaRPr dirty="0"/>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dirty="0" smtClean="0"/>
              <a:t>Click icon to add picture</a:t>
            </a:r>
            <a:endParaRPr dirty="0"/>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62660-D687-8E40-B1CC-03E6BDB47713}" type="datetimeFigureOut">
              <a:rPr lang="en-US" smtClean="0"/>
              <a:pPr/>
              <a:t>2/26/13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FA2426-5B7D-0748-8203-25D09CB28933}"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8B62660-D687-8E40-B1CC-03E6BDB47713}" type="datetimeFigureOut">
              <a:rPr lang="en-US" smtClean="0"/>
              <a:pPr/>
              <a:t>2/26/13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FA2426-5B7D-0748-8203-25D09CB2893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8B62660-D687-8E40-B1CC-03E6BDB47713}" type="datetimeFigureOut">
              <a:rPr lang="en-US" smtClean="0"/>
              <a:pPr/>
              <a:t>2/26/13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FA2426-5B7D-0748-8203-25D09CB28933}"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8B62660-D687-8E40-B1CC-03E6BDB47713}" type="datetimeFigureOut">
              <a:rPr lang="en-US" smtClean="0"/>
              <a:pPr/>
              <a:t>2/26/13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FA2426-5B7D-0748-8203-25D09CB2893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38B62660-D687-8E40-B1CC-03E6BDB47713}" type="datetimeFigureOut">
              <a:rPr lang="en-US" smtClean="0"/>
              <a:pPr/>
              <a:t>2/26/13</a:t>
            </a:fld>
            <a:endParaRPr lang="en-US" dirty="0"/>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01FA2426-5B7D-0748-8203-25D09CB2893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ct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38B62660-D687-8E40-B1CC-03E6BDB47713}" type="datetimeFigureOut">
              <a:rPr lang="en-US" smtClean="0"/>
              <a:pPr/>
              <a:t>2/26/13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B62660-D687-8E40-B1CC-03E6BDB47713}" type="datetimeFigureOut">
              <a:rPr lang="en-US" smtClean="0"/>
              <a:pPr/>
              <a:t>2/26/13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FA2426-5B7D-0748-8203-25D09CB2893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dirty="0" smtClean="0"/>
              <a:t>Click icon to add picture</a:t>
            </a:r>
            <a:endParaRPr dirty="0"/>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62660-D687-8E40-B1CC-03E6BDB47713}" type="datetimeFigureOut">
              <a:rPr lang="en-US" smtClean="0"/>
              <a:pPr/>
              <a:t>2/26/13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FA2426-5B7D-0748-8203-25D09CB2893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38B62660-D687-8E40-B1CC-03E6BDB47713}" type="datetimeFigureOut">
              <a:rPr lang="en-US" smtClean="0"/>
              <a:pPr/>
              <a:t>2/26/13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FA2426-5B7D-0748-8203-25D09CB2893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38B62660-D687-8E40-B1CC-03E6BDB47713}" type="datetimeFigureOut">
              <a:rPr lang="en-US" smtClean="0"/>
              <a:pPr/>
              <a:t>2/26/13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1FA2426-5B7D-0748-8203-25D09CB28933}" type="slidenum">
              <a:rPr lang="en-US" smtClean="0"/>
              <a:pPr/>
              <a:t>‹#›</a:t>
            </a:fld>
            <a:endParaRPr lang="en-US" dirty="0"/>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38B62660-D687-8E40-B1CC-03E6BDB47713}" type="datetimeFigureOut">
              <a:rPr lang="en-US" smtClean="0"/>
              <a:pPr/>
              <a:t>2/26/13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FA2426-5B7D-0748-8203-25D09CB28933}" type="slidenum">
              <a:rPr lang="en-US" smtClean="0"/>
              <a:pPr/>
              <a:t>‹#›</a:t>
            </a:fld>
            <a:endParaRPr lang="en-US" dirty="0"/>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38B62660-D687-8E40-B1CC-03E6BDB47713}" type="datetimeFigureOut">
              <a:rPr lang="en-US" smtClean="0"/>
              <a:pPr/>
              <a:t>2/26/13</a:t>
            </a:fld>
            <a:endParaRPr lang="en-US" dirty="0"/>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dirty="0"/>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01FA2426-5B7D-0748-8203-25D09CB2893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96" r:id="rId1"/>
    <p:sldLayoutId id="2147483897" r:id="rId2"/>
    <p:sldLayoutId id="2147483898" r:id="rId3"/>
    <p:sldLayoutId id="2147483899" r:id="rId4"/>
    <p:sldLayoutId id="2147483900" r:id="rId5"/>
    <p:sldLayoutId id="2147483901" r:id="rId6"/>
    <p:sldLayoutId id="2147483902" r:id="rId7"/>
    <p:sldLayoutId id="2147483903" r:id="rId8"/>
    <p:sldLayoutId id="2147483904" r:id="rId9"/>
    <p:sldLayoutId id="2147483905" r:id="rId10"/>
    <p:sldLayoutId id="2147483906" r:id="rId11"/>
    <p:sldLayoutId id="2147483907" r:id="rId12"/>
    <p:sldLayoutId id="2147483908" r:id="rId13"/>
    <p:sldLayoutId id="2147483909" r:id="rId14"/>
    <p:sldLayoutId id="2147483910" r:id="rId15"/>
    <p:sldLayoutId id="2147483911" r:id="rId16"/>
    <p:sldLayoutId id="2147483912" r:id="rId17"/>
    <p:sldLayoutId id="2147483913" r:id="rId18"/>
    <p:sldLayoutId id="2147483914" r:id="rId19"/>
    <p:sldLayoutId id="2147483915"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6258" y="1294229"/>
            <a:ext cx="6970542" cy="3291840"/>
          </a:xfrm>
        </p:spPr>
        <p:txBody>
          <a:bodyPr/>
          <a:lstStyle/>
          <a:p>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Responsible Behavior for the Elementary Student</a:t>
            </a:r>
            <a:br>
              <a:rPr lang="en-US" sz="6000" dirty="0" smtClean="0"/>
            </a:br>
            <a:endParaRPr lang="en-US" sz="6000" dirty="0"/>
          </a:p>
        </p:txBody>
      </p:sp>
      <p:sp>
        <p:nvSpPr>
          <p:cNvPr id="3" name="Subtitle 2"/>
          <p:cNvSpPr>
            <a:spLocks noGrp="1"/>
          </p:cNvSpPr>
          <p:nvPr>
            <p:ph type="subTitle" idx="1"/>
          </p:nvPr>
        </p:nvSpPr>
        <p:spPr>
          <a:xfrm>
            <a:off x="2209800" y="4586069"/>
            <a:ext cx="6477000" cy="1644651"/>
          </a:xfrm>
        </p:spPr>
        <p:txBody>
          <a:bodyPr>
            <a:normAutofit/>
          </a:bodyPr>
          <a:lstStyle/>
          <a:p>
            <a:endParaRPr lang="en-US" sz="3600" b="1" dirty="0" smtClean="0"/>
          </a:p>
          <a:p>
            <a:r>
              <a:rPr lang="en-US" sz="4400" b="1" dirty="0" smtClean="0">
                <a:solidFill>
                  <a:schemeClr val="tx1"/>
                </a:solidFill>
              </a:rPr>
              <a:t>March 9, 2013</a:t>
            </a:r>
          </a:p>
          <a:p>
            <a:endParaRPr lang="en-US" sz="14400" b="1" dirty="0" smtClean="0">
              <a:solidFill>
                <a:schemeClr val="tx1"/>
              </a:solidFill>
            </a:endParaRPr>
          </a:p>
          <a:p>
            <a:pPr>
              <a:lnSpc>
                <a:spcPct val="120000"/>
              </a:lnSpc>
            </a:pPr>
            <a:r>
              <a:rPr lang="en-US" sz="900" dirty="0" smtClean="0"/>
              <a:t>No   Why Kids -  of All Ages -  Need to Hear It and Ways Parents Can Say It by David Walsh, PhD</a:t>
            </a:r>
          </a:p>
          <a:p>
            <a:pPr>
              <a:lnSpc>
                <a:spcPct val="120000"/>
              </a:lnSpc>
            </a:pPr>
            <a:r>
              <a:rPr lang="en-US" sz="900" dirty="0" smtClean="0"/>
              <a:t>www.GoodCharacter.com</a:t>
            </a:r>
          </a:p>
          <a:p>
            <a:endParaRPr lang="en-US" sz="3600" b="1" dirty="0" smtClean="0">
              <a:solidFill>
                <a:schemeClr val="tx1"/>
              </a:solidFill>
            </a:endParaRPr>
          </a:p>
          <a:p>
            <a:endParaRPr lang="en-US" sz="3600" b="1" dirty="0">
              <a:solidFill>
                <a:schemeClr val="tx1"/>
              </a:solidFill>
            </a:endParaRPr>
          </a:p>
        </p:txBody>
      </p:sp>
    </p:spTree>
  </p:cSld>
  <p:clrMapOvr>
    <a:masterClrMapping/>
  </p:clrMapOvr>
  <p:transition xmlns:p14="http://schemas.microsoft.com/office/powerpoint/2010/main">
    <p:comb dir="vert"/>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3504" y="503237"/>
            <a:ext cx="7313613" cy="2014879"/>
          </a:xfrm>
        </p:spPr>
        <p:txBody>
          <a:bodyPr/>
          <a:lstStyle/>
          <a:p>
            <a:r>
              <a:rPr lang="en-US" sz="3200" b="1" dirty="0" smtClean="0"/>
              <a:t>When you agree to do something, do it. </a:t>
            </a:r>
            <a:br>
              <a:rPr lang="en-US" sz="3200" b="1" dirty="0" smtClean="0"/>
            </a:br>
            <a:r>
              <a:rPr lang="en-US" sz="2400" dirty="0" smtClean="0"/>
              <a:t>If you let people down, they'll stop believing you. When you follow through on your commitments, people take </a:t>
            </a:r>
            <a:r>
              <a:rPr lang="en-US" sz="2400" dirty="0" smtClean="0"/>
              <a:t>you seriously</a:t>
            </a:r>
            <a:r>
              <a:rPr lang="en-US" sz="2400" dirty="0" smtClean="0"/>
              <a:t>. </a:t>
            </a:r>
            <a:br>
              <a:rPr lang="en-US" sz="2400" dirty="0" smtClean="0"/>
            </a:br>
            <a:endParaRPr lang="en-US" sz="2400" dirty="0"/>
          </a:p>
        </p:txBody>
      </p:sp>
      <p:pic>
        <p:nvPicPr>
          <p:cNvPr id="5" name="Picture 4" descr="http://media-cache-ec3.pinterest.com/upload/110408628335607352_Vsp3uDuu_b.jpg"/>
          <p:cNvPicPr/>
          <p:nvPr/>
        </p:nvPicPr>
        <p:blipFill>
          <a:blip r:embed="rId2" cstate="print"/>
          <a:srcRect/>
          <a:stretch>
            <a:fillRect/>
          </a:stretch>
        </p:blipFill>
        <p:spPr bwMode="auto">
          <a:xfrm>
            <a:off x="3657600" y="2514600"/>
            <a:ext cx="1828800" cy="1828800"/>
          </a:xfrm>
          <a:prstGeom prst="rect">
            <a:avLst/>
          </a:prstGeom>
          <a:noFill/>
          <a:ln w="9525">
            <a:noFill/>
            <a:miter lim="800000"/>
            <a:headEnd/>
            <a:tailEnd/>
          </a:ln>
        </p:spPr>
      </p:pic>
      <p:pic>
        <p:nvPicPr>
          <p:cNvPr id="9" name="Content Placeholder 8" descr="http://media-cache-ec3.pinterest.com/upload/110408628335607352_Vsp3uDuu_b.jpg"/>
          <p:cNvPicPr>
            <a:picLocks noGrp="1"/>
          </p:cNvPicPr>
          <p:nvPr>
            <p:ph idx="1"/>
          </p:nvPr>
        </p:nvPicPr>
        <p:blipFill>
          <a:blip r:embed="rId2" cstate="print"/>
          <a:srcRect/>
          <a:stretch>
            <a:fillRect/>
          </a:stretch>
        </p:blipFill>
        <p:spPr bwMode="auto">
          <a:xfrm>
            <a:off x="2475914" y="2321168"/>
            <a:ext cx="4375051" cy="3334043"/>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84728"/>
            <a:ext cx="7313613" cy="1778000"/>
          </a:xfrm>
        </p:spPr>
        <p:txBody>
          <a:bodyPr/>
          <a:lstStyle/>
          <a:p>
            <a:r>
              <a:rPr lang="en-US" sz="2400" b="1" dirty="0" smtClean="0"/>
              <a:t/>
            </a:r>
            <a:br>
              <a:rPr lang="en-US" sz="2400" b="1" dirty="0" smtClean="0"/>
            </a:br>
            <a:r>
              <a:rPr lang="en-US" sz="2400" b="1" dirty="0" smtClean="0"/>
              <a:t/>
            </a:r>
            <a:br>
              <a:rPr lang="en-US" sz="2400" b="1" dirty="0" smtClean="0"/>
            </a:br>
            <a:r>
              <a:rPr lang="en-US" sz="3200" b="1" dirty="0" smtClean="0"/>
              <a:t>Answer for your own actions.</a:t>
            </a:r>
            <a:r>
              <a:rPr lang="en-US" sz="3200" dirty="0" smtClean="0"/>
              <a:t> </a:t>
            </a:r>
            <a:br>
              <a:rPr lang="en-US" sz="3200" dirty="0" smtClean="0"/>
            </a:br>
            <a:r>
              <a:rPr lang="en-US" sz="2400" dirty="0" smtClean="0"/>
              <a:t>Don't make excuses or blame others for what you do. When you take responsibility for your actions you are saying "I am the one who's in charge of my life."</a:t>
            </a:r>
            <a:br>
              <a:rPr lang="en-US" sz="2400" dirty="0" smtClean="0"/>
            </a:br>
            <a:endParaRPr lang="en-US" sz="2400" dirty="0"/>
          </a:p>
        </p:txBody>
      </p:sp>
      <p:pic>
        <p:nvPicPr>
          <p:cNvPr id="4" name="Content Placeholder 3" descr="http://thepoliticalcarnival.net/wp-content/uploads/2011/08/blame-game.jpg"/>
          <p:cNvPicPr>
            <a:picLocks noGrp="1"/>
          </p:cNvPicPr>
          <p:nvPr>
            <p:ph idx="1"/>
          </p:nvPr>
        </p:nvPicPr>
        <p:blipFill>
          <a:blip r:embed="rId2" cstate="print"/>
          <a:srcRect/>
          <a:stretch>
            <a:fillRect/>
          </a:stretch>
        </p:blipFill>
        <p:spPr bwMode="auto">
          <a:xfrm>
            <a:off x="2543175" y="2180492"/>
            <a:ext cx="4056062" cy="3610708"/>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03238"/>
            <a:ext cx="7313613" cy="1231900"/>
          </a:xfrm>
        </p:spPr>
        <p:txBody>
          <a:bodyPr/>
          <a:lstStyle/>
          <a:p>
            <a:r>
              <a:rPr lang="en-US" sz="2400" b="1" dirty="0" smtClean="0"/>
              <a:t/>
            </a:r>
            <a:br>
              <a:rPr lang="en-US" sz="2400" b="1" dirty="0" smtClean="0"/>
            </a:br>
            <a:r>
              <a:rPr lang="en-US" sz="2400" b="1" dirty="0" smtClean="0"/>
              <a:t/>
            </a:r>
            <a:br>
              <a:rPr lang="en-US" sz="2400" b="1" dirty="0" smtClean="0"/>
            </a:br>
            <a:r>
              <a:rPr lang="en-US" sz="3600" b="1" dirty="0" smtClean="0"/>
              <a:t>Take care of your own matters.</a:t>
            </a:r>
            <a:r>
              <a:rPr lang="en-US" sz="3600" dirty="0" smtClean="0"/>
              <a:t> </a:t>
            </a:r>
            <a:br>
              <a:rPr lang="en-US" sz="3600" dirty="0" smtClean="0"/>
            </a:br>
            <a:r>
              <a:rPr lang="en-US" sz="2400" dirty="0" smtClean="0"/>
              <a:t>Don't rely on adults to remind you when you're supposed to be somewhere or what you're supposed to bring. </a:t>
            </a:r>
            <a:br>
              <a:rPr lang="en-US" sz="2400" dirty="0" smtClean="0"/>
            </a:br>
            <a:r>
              <a:rPr lang="en-US" sz="2400" u="sng" dirty="0" smtClean="0"/>
              <a:t>You</a:t>
            </a:r>
            <a:r>
              <a:rPr lang="en-US" sz="2400" dirty="0" smtClean="0"/>
              <a:t> take the responsibility. </a:t>
            </a:r>
            <a:br>
              <a:rPr lang="en-US" sz="2400" dirty="0" smtClean="0"/>
            </a:br>
            <a:endParaRPr lang="en-US" sz="2400" dirty="0"/>
          </a:p>
        </p:txBody>
      </p:sp>
      <p:pic>
        <p:nvPicPr>
          <p:cNvPr id="4" name="Content Placeholder 3" descr="http://4.bp.blogspot.com/-gRDUYHuhc2I/TmkYxsAc8VI/AAAAAAAAASk/327rmkt-1fk/s1600/Children-Responsibility-1gdl4pz.jpg"/>
          <p:cNvPicPr>
            <a:picLocks noGrp="1"/>
          </p:cNvPicPr>
          <p:nvPr>
            <p:ph idx="1"/>
          </p:nvPr>
        </p:nvPicPr>
        <p:blipFill>
          <a:blip r:embed="rId2" cstate="print"/>
          <a:srcRect/>
          <a:stretch>
            <a:fillRect/>
          </a:stretch>
        </p:blipFill>
        <p:spPr bwMode="auto">
          <a:xfrm>
            <a:off x="2361552" y="2363372"/>
            <a:ext cx="4503481" cy="3046669"/>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03238"/>
            <a:ext cx="7313613" cy="1231900"/>
          </a:xfrm>
        </p:spPr>
        <p:txBody>
          <a:bodyPr/>
          <a:lstStyle/>
          <a:p>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en-US" sz="3200" b="1" dirty="0" smtClean="0"/>
              <a:t>Be trustworthy.</a:t>
            </a:r>
            <a:br>
              <a:rPr lang="en-US" sz="3200" b="1" dirty="0" smtClean="0"/>
            </a:br>
            <a:r>
              <a:rPr lang="en-US" sz="2400" dirty="0" smtClean="0"/>
              <a:t> If somebody trusts you to borrow or take care of something, take care of it. If somebody tells you something in confidence, keep it to yourself. It's important for people to know they can count on you. </a:t>
            </a:r>
            <a:br>
              <a:rPr lang="en-US" sz="2400" dirty="0" smtClean="0"/>
            </a:br>
            <a:endParaRPr lang="en-US" sz="2400" dirty="0"/>
          </a:p>
        </p:txBody>
      </p:sp>
      <p:pic>
        <p:nvPicPr>
          <p:cNvPr id="4" name="il_fi" descr="http://www.fisdk12.net/wb/jpg/icontrust.jpg"/>
          <p:cNvPicPr>
            <a:picLocks noGrp="1"/>
          </p:cNvPicPr>
          <p:nvPr>
            <p:ph idx="1"/>
          </p:nvPr>
        </p:nvPicPr>
        <p:blipFill>
          <a:blip r:embed="rId2" cstate="print"/>
          <a:srcRect/>
          <a:stretch>
            <a:fillRect/>
          </a:stretch>
        </p:blipFill>
        <p:spPr bwMode="auto">
          <a:xfrm>
            <a:off x="2865108" y="2835280"/>
            <a:ext cx="3563828" cy="3147817"/>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en-US" sz="3200" b="1" dirty="0" smtClean="0"/>
              <a:t>Always use your head.</a:t>
            </a:r>
            <a:r>
              <a:rPr lang="en-US" sz="3200" dirty="0" smtClean="0"/>
              <a:t> </a:t>
            </a:r>
            <a:br>
              <a:rPr lang="en-US" sz="3200" dirty="0" smtClean="0"/>
            </a:br>
            <a:r>
              <a:rPr lang="en-US" sz="2400" dirty="0" smtClean="0"/>
              <a:t>Think things through and use good judgment. When you use your head you make better choices. That shows your parents they can trust you. </a:t>
            </a:r>
            <a:br>
              <a:rPr lang="en-US" sz="2400" dirty="0" smtClean="0"/>
            </a:br>
            <a:endParaRPr lang="en-US" sz="2400" dirty="0"/>
          </a:p>
        </p:txBody>
      </p:sp>
      <p:pic>
        <p:nvPicPr>
          <p:cNvPr id="4" name="il_fi" descr="http://www.warren-walker.com/uploaded/Icons/Good_Judgement.JPG"/>
          <p:cNvPicPr>
            <a:picLocks noGrp="1"/>
          </p:cNvPicPr>
          <p:nvPr>
            <p:ph idx="1"/>
          </p:nvPr>
        </p:nvPicPr>
        <p:blipFill>
          <a:blip r:embed="rId2" cstate="print"/>
          <a:srcRect/>
          <a:stretch>
            <a:fillRect/>
          </a:stretch>
        </p:blipFill>
        <p:spPr bwMode="auto">
          <a:xfrm>
            <a:off x="2047155" y="2489697"/>
            <a:ext cx="5099232" cy="3404381"/>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en-US" sz="3200" b="1" dirty="0" smtClean="0"/>
              <a:t>Don't put things off.</a:t>
            </a:r>
            <a:r>
              <a:rPr lang="en-US" sz="3200" dirty="0" smtClean="0"/>
              <a:t> </a:t>
            </a:r>
            <a:br>
              <a:rPr lang="en-US" sz="3200" dirty="0" smtClean="0"/>
            </a:br>
            <a:r>
              <a:rPr lang="en-US" sz="2400" dirty="0" smtClean="0"/>
              <a:t>When you have a job to do, do it. Doing things on time helps you take control of your life and shows that you can manage your own affairs.</a:t>
            </a:r>
            <a:br>
              <a:rPr lang="en-US" sz="2400" dirty="0" smtClean="0"/>
            </a:br>
            <a:endParaRPr lang="en-US" sz="2400" dirty="0"/>
          </a:p>
        </p:txBody>
      </p:sp>
      <p:pic>
        <p:nvPicPr>
          <p:cNvPr id="4" name="il_fi" descr="http://www.yookos.com/servlet/JiveServlet/showImage/38-118219-79873/make+things+happen.jpg"/>
          <p:cNvPicPr>
            <a:picLocks noGrp="1"/>
          </p:cNvPicPr>
          <p:nvPr>
            <p:ph idx="1"/>
          </p:nvPr>
        </p:nvPicPr>
        <p:blipFill>
          <a:blip r:embed="rId2" cstate="print"/>
          <a:srcRect/>
          <a:stretch>
            <a:fillRect/>
          </a:stretch>
        </p:blipFill>
        <p:spPr bwMode="auto">
          <a:xfrm>
            <a:off x="1518916" y="2406358"/>
            <a:ext cx="6232381" cy="3638842"/>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Think, Pair, Share</a:t>
            </a:r>
            <a:endParaRPr lang="en-US" b="1" dirty="0">
              <a:solidFill>
                <a:srgbClr val="FF0000"/>
              </a:solidFill>
            </a:endParaRPr>
          </a:p>
        </p:txBody>
      </p:sp>
      <p:sp>
        <p:nvSpPr>
          <p:cNvPr id="3" name="Content Placeholder 2"/>
          <p:cNvSpPr>
            <a:spLocks noGrp="1"/>
          </p:cNvSpPr>
          <p:nvPr>
            <p:ph idx="1"/>
          </p:nvPr>
        </p:nvSpPr>
        <p:spPr/>
        <p:txBody>
          <a:bodyPr/>
          <a:lstStyle/>
          <a:p>
            <a:pPr>
              <a:buNone/>
            </a:pPr>
            <a:r>
              <a:rPr lang="en-US" dirty="0" smtClean="0"/>
              <a:t>	</a:t>
            </a:r>
            <a:r>
              <a:rPr lang="en-US" b="1" i="1" dirty="0" smtClean="0">
                <a:solidFill>
                  <a:schemeClr val="accent1">
                    <a:lumMod val="60000"/>
                    <a:lumOff val="40000"/>
                  </a:schemeClr>
                </a:solidFill>
              </a:rPr>
              <a:t>Turn and Talk to your shoulder partner and discuss the following questions:  </a:t>
            </a:r>
          </a:p>
          <a:p>
            <a:pPr>
              <a:buFont typeface="Arial" pitchFamily="34" charset="0"/>
              <a:buChar char="•"/>
            </a:pPr>
            <a:r>
              <a:rPr lang="en-US" dirty="0" smtClean="0"/>
              <a:t> What does it mean when someone is described as a "responsible" person?</a:t>
            </a:r>
          </a:p>
          <a:p>
            <a:pPr>
              <a:buFont typeface="Arial" pitchFamily="34" charset="0"/>
              <a:buChar char="•"/>
            </a:pPr>
            <a:r>
              <a:rPr lang="en-US" dirty="0" smtClean="0"/>
              <a:t>What are some of the responsibilities kids your age have?</a:t>
            </a:r>
          </a:p>
          <a:p>
            <a:pPr>
              <a:buFont typeface="Arial" pitchFamily="34" charset="0"/>
              <a:buChar char="•"/>
            </a:pPr>
            <a:r>
              <a:rPr lang="en-US" dirty="0" smtClean="0"/>
              <a:t>Are there some reasons why you might want to be considered a "responsible" person?</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Quiz Time</a:t>
            </a:r>
            <a:endParaRPr lang="en-US" b="1" dirty="0"/>
          </a:p>
        </p:txBody>
      </p:sp>
      <p:sp>
        <p:nvSpPr>
          <p:cNvPr id="3" name="Content Placeholder 2"/>
          <p:cNvSpPr>
            <a:spLocks noGrp="1"/>
          </p:cNvSpPr>
          <p:nvPr>
            <p:ph idx="1"/>
          </p:nvPr>
        </p:nvSpPr>
        <p:spPr/>
        <p:txBody>
          <a:bodyPr/>
          <a:lstStyle/>
          <a:p>
            <a:pPr>
              <a:buNone/>
            </a:pPr>
            <a:r>
              <a:rPr lang="en-US" b="1" dirty="0" smtClean="0"/>
              <a:t>On your whiteboard take the following quiz:</a:t>
            </a:r>
          </a:p>
          <a:p>
            <a:r>
              <a:rPr lang="en-US" dirty="0" smtClean="0"/>
              <a:t>How responsible are you? </a:t>
            </a:r>
          </a:p>
          <a:p>
            <a:r>
              <a:rPr lang="en-US" dirty="0" smtClean="0"/>
              <a:t>For each of the six responsible behaviors outlined in the PowerPoint that you just watched, rate yourself on a scale of one to five (1=not so great, and 5=terrific). For each of these behaviors give an example of how you are either responsible or irresponsible, and what you could do to improve.</a:t>
            </a: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Ｐ明朝"/>
      </a:majorFont>
      <a:minorFont>
        <a:latin typeface="Goudy Old Style"/>
        <a:ea typeface=""/>
        <a:cs typeface=""/>
        <a:font script="Jpan" typeface="ＭＳ Ｐ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67</TotalTime>
  <Words>122</Words>
  <Application>Microsoft Macintosh PowerPoint</Application>
  <PresentationFormat>On-screen Show (4:3)</PresentationFormat>
  <Paragraphs>22</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Inkwell</vt:lpstr>
      <vt:lpstr>          Responsible Behavior for the Elementary Student </vt:lpstr>
      <vt:lpstr>When you agree to do something, do it.  If you let people down, they'll stop believing you. When you follow through on your commitments, people take you seriously.  </vt:lpstr>
      <vt:lpstr>  Answer for your own actions.  Don't make excuses or blame others for what you do. When you take responsibility for your actions you are saying "I am the one who's in charge of my life." </vt:lpstr>
      <vt:lpstr>  Take care of your own matters.  Don't rely on adults to remind you when you're supposed to be somewhere or what you're supposed to bring.  You take the responsibility.  </vt:lpstr>
      <vt:lpstr>   Be trustworthy.  If somebody trusts you to borrow or take care of something, take care of it. If somebody tells you something in confidence, keep it to yourself. It's important for people to know they can count on you.  </vt:lpstr>
      <vt:lpstr>   Always use your head.  Think things through and use good judgment. When you use your head you make better choices. That shows your parents they can trust you.  </vt:lpstr>
      <vt:lpstr>   Don't put things off.  When you have a job to do, do it. Doing things on time helps you take control of your life and shows that you can manage your own affairs. </vt:lpstr>
      <vt:lpstr>Think, Pair, Share</vt:lpstr>
      <vt:lpstr>Quiz Time</vt:lpstr>
    </vt:vector>
  </TitlesOfParts>
  <Company>River Edge BOE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pooleco</dc:creator>
  <cp:lastModifiedBy>pooleco</cp:lastModifiedBy>
  <cp:revision>12</cp:revision>
  <cp:lastPrinted>2013-02-26T13:21:06Z</cp:lastPrinted>
  <dcterms:created xsi:type="dcterms:W3CDTF">2012-03-05T16:25:28Z</dcterms:created>
  <dcterms:modified xsi:type="dcterms:W3CDTF">2013-02-26T13:22:20Z</dcterms:modified>
</cp:coreProperties>
</file>